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embeddedFontLst>
    <p:embeddedFont>
      <p:font typeface="Century Gothic" panose="020B0502020202020204" pitchFamily="34" charset="0"/>
      <p:regular r:id="rId20"/>
      <p:bold r:id="rId21"/>
      <p:italic r:id="rId22"/>
      <p:boldItalic r:id="rId23"/>
    </p:embeddedFont>
  </p:embeddedFontLst>
  <p:custDataLst>
    <p:tags r:id="rId24"/>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1116"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s://www.pcisecuritystandards.org/" TargetMode="External"/><Relationship Id="rId3" Type="http://schemas.openxmlformats.org/officeDocument/2006/relationships/audio" Target="../media/media14.m4a"/><Relationship Id="rId7" Type="http://schemas.openxmlformats.org/officeDocument/2006/relationships/hyperlink" Target="https://www.nist.gov/cyberframework" TargetMode="External"/><Relationship Id="rId12"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hyperlink" Target="https://www.iso.org/isoiec-27001-information-security.html" TargetMode="External"/><Relationship Id="rId11" Type="http://schemas.openxmlformats.org/officeDocument/2006/relationships/image" Target="../media/image3.png"/><Relationship Id="rId5" Type="http://schemas.openxmlformats.org/officeDocument/2006/relationships/notesSlide" Target="../notesSlides/notesSlide14.xml"/><Relationship Id="rId10" Type="http://schemas.openxmlformats.org/officeDocument/2006/relationships/hyperlink" Target="https://owasp.org/www-project-top-ten" TargetMode="External"/><Relationship Id="rId4" Type="http://schemas.openxmlformats.org/officeDocument/2006/relationships/slideLayout" Target="../slideLayouts/slideLayout2.xml"/><Relationship Id="rId9" Type="http://schemas.openxmlformats.org/officeDocument/2006/relationships/hyperlink" Target="https://gdpr.eu/"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7.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Jorge Torres</a:t>
            </a: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5" name="Audio 4">
            <a:hlinkClick r:id="" action="ppaction://media"/>
            <a:extLst>
              <a:ext uri="{FF2B5EF4-FFF2-40B4-BE49-F238E27FC236}">
                <a16:creationId xmlns:a16="http://schemas.microsoft.com/office/drawing/2014/main" id="{FB137EC2-BB02-D3B3-F4D5-043AC9E41BB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197"/>
    </mc:Choice>
    <mc:Fallback>
      <p:transition spd="slow" advTm="121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685800" lvl="1" indent="-228600" algn="l" rtl="0">
              <a:lnSpc>
                <a:spcPct val="90000"/>
              </a:lnSpc>
              <a:spcBef>
                <a:spcPts val="0"/>
              </a:spcBef>
              <a:spcAft>
                <a:spcPts val="0"/>
              </a:spcAft>
              <a:buClr>
                <a:schemeClr val="lt1"/>
              </a:buClr>
              <a:buSzPts val="2000"/>
              <a:buChar char="•"/>
            </a:pPr>
            <a:r>
              <a:rPr lang="en-US" sz="1600" dirty="0"/>
              <a:t>Green Pace integrates automation deeply into their </a:t>
            </a:r>
            <a:r>
              <a:rPr lang="en-US" sz="1600" dirty="0" err="1"/>
              <a:t>DevSecOps</a:t>
            </a:r>
            <a:r>
              <a:rPr lang="en-US" sz="1600" dirty="0"/>
              <a:t> approach, ensuring that security and compliance are foundational at every phase of software development. They deploy tools early in the lifecycle to assess threats, analyze code, and enforce coding standards, thereby identifying vulnerabilities promptly and aligning with regulatory requirements effectively. Automated monitoring and incident response mechanisms in production enable swift detection and mitigation of security threats, maintaining the stability and security of their systems. This comprehensive automation strategy not only strengthens their security posture but also enhances operational efficiency, supporting continuous improvement and resilience across their DevOps workflows.</a:t>
            </a:r>
          </a:p>
          <a:p>
            <a:pPr marL="685800" lvl="1" indent="-228600" algn="l" rtl="0">
              <a:lnSpc>
                <a:spcPct val="90000"/>
              </a:lnSpc>
              <a:spcBef>
                <a:spcPts val="0"/>
              </a:spcBef>
              <a:spcAft>
                <a:spcPts val="0"/>
              </a:spcAft>
              <a:buClr>
                <a:schemeClr val="lt1"/>
              </a:buClr>
              <a:buSzPts val="2000"/>
              <a:buChar char="•"/>
            </a:pPr>
            <a:endParaRPr lang="en-US" sz="1600" dirty="0"/>
          </a:p>
          <a:p>
            <a:pPr marL="685800" lvl="1" indent="-228600" algn="l" rtl="0">
              <a:lnSpc>
                <a:spcPct val="90000"/>
              </a:lnSpc>
              <a:spcBef>
                <a:spcPts val="0"/>
              </a:spcBef>
              <a:spcAft>
                <a:spcPts val="0"/>
              </a:spcAft>
              <a:buClr>
                <a:schemeClr val="lt1"/>
              </a:buClr>
              <a:buSzPts val="2000"/>
              <a:buChar char="•"/>
            </a:pPr>
            <a:r>
              <a:rPr lang="en-US" sz="1600" dirty="0"/>
              <a:t>By embedding automation throughout their </a:t>
            </a:r>
            <a:r>
              <a:rPr lang="en-US" sz="1600" dirty="0" err="1"/>
              <a:t>DevSecOps</a:t>
            </a:r>
            <a:r>
              <a:rPr lang="en-US" sz="1600" dirty="0"/>
              <a:t> process, Green Pace not only prioritizes security but also enhances the reliability and efficiency of their software development lifecycle. This proactive approach ensures that security considerations are addressed from design through production, leveraging automated tools for threat detection, compliance checks, and incident response. By automating monitoring and maintenance tasks, Green Pace maintains a secure environment, swiftly identifying and mitigating security risks while optimizing operational processes. This integrated automation strategy not only enhances their ability to meet regulatory requirements and industry standards but also fosters a culture of continuous improvement and innovation within their DevOps operations.</a:t>
            </a:r>
          </a:p>
          <a:p>
            <a:pPr marL="685800" lvl="1" indent="-228600" algn="l" rtl="0">
              <a:lnSpc>
                <a:spcPct val="90000"/>
              </a:lnSpc>
              <a:spcBef>
                <a:spcPts val="0"/>
              </a:spcBef>
              <a:spcAft>
                <a:spcPts val="0"/>
              </a:spcAft>
              <a:buClr>
                <a:schemeClr val="lt1"/>
              </a:buClr>
              <a:buSzPts val="2000"/>
              <a:buChar char="•"/>
            </a:pPr>
            <a:endParaRPr sz="16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DD1282AA-C3FF-5D37-4E40-9DDBDBA2A25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7084"/>
    </mc:Choice>
    <mc:Fallback>
      <p:transition spd="slow" advTm="870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dirty="0"/>
              <a:t>Coding inherently involves risks because achieving 100% security is impossible. It's crucial to always assume the presence of threats and vulnerabilities in the system. Continuously educating yourself on current threats and prevention techniques is essential for effectively mitigating these risks and ensuring the policy's success.</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5F5F4C9F-ACA5-3A71-18C6-3529BDAB232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2108"/>
    </mc:Choice>
    <mc:Fallback>
      <p:transition spd="slow" advTm="22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dirty="0"/>
              <a:t>Staying updated on security threats and trends is essential for maintaining the promised level of security. We prioritize simplicity while ensuring effectiveness in accomplishing our goals.</a:t>
            </a: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D050C08B-0B71-58F1-74ED-A844075C782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585"/>
    </mc:Choice>
    <mc:Fallback>
      <p:transition spd="slow" advTm="13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85000" lnSpcReduction="20000"/>
          </a:bodyPr>
          <a:lstStyle/>
          <a:p>
            <a:r>
              <a:rPr lang="en-US" sz="2100" dirty="0"/>
              <a:t>To prevent future problems, adopting recognized standards and best practices in cybersecurity is crucial. Some key standards to consider include:</a:t>
            </a:r>
          </a:p>
          <a:p>
            <a:pPr>
              <a:buFont typeface="+mj-lt"/>
              <a:buAutoNum type="arabicPeriod"/>
            </a:pPr>
            <a:r>
              <a:rPr lang="en-US" sz="2100" b="1" dirty="0"/>
              <a:t>ISO/IEC 27001</a:t>
            </a:r>
            <a:r>
              <a:rPr lang="en-US" sz="2100" dirty="0"/>
              <a:t>: A widely recognized standard for information security management systems (ISMS), ensuring comprehensive management of security risks.</a:t>
            </a:r>
          </a:p>
          <a:p>
            <a:pPr>
              <a:buFont typeface="+mj-lt"/>
              <a:buAutoNum type="arabicPeriod"/>
            </a:pPr>
            <a:r>
              <a:rPr lang="en-US" sz="2100" b="1" dirty="0"/>
              <a:t>NIST Cybersecurity Framework</a:t>
            </a:r>
            <a:r>
              <a:rPr lang="en-US" sz="2100" dirty="0"/>
              <a:t>: Developed by the National Institute of Standards and Technology (NIST), providing a framework for improving cybersecurity posture by categorizing, prioritizing, and managing cybersecurity risks.</a:t>
            </a:r>
          </a:p>
          <a:p>
            <a:pPr>
              <a:buFont typeface="+mj-lt"/>
              <a:buAutoNum type="arabicPeriod"/>
            </a:pPr>
            <a:r>
              <a:rPr lang="en-US" sz="2100" b="1" dirty="0"/>
              <a:t>PCI DSS (Payment Card Industry Data Security Standard)</a:t>
            </a:r>
            <a:r>
              <a:rPr lang="en-US" sz="2100" dirty="0"/>
              <a:t>: Ensures secure handling of credit card information to prevent data breaches and fraud.</a:t>
            </a:r>
          </a:p>
          <a:p>
            <a:pPr>
              <a:buFont typeface="+mj-lt"/>
              <a:buAutoNum type="arabicPeriod"/>
            </a:pPr>
            <a:r>
              <a:rPr lang="en-US" sz="2100" b="1" dirty="0"/>
              <a:t>GDPR (General Data Protection Regulation)</a:t>
            </a:r>
            <a:r>
              <a:rPr lang="en-US" sz="2100" dirty="0"/>
              <a:t>: For organizations handling personal data of EU citizens, ensuring compliance with stringent data protection and privacy rules.</a:t>
            </a:r>
          </a:p>
          <a:p>
            <a:pPr>
              <a:buFont typeface="+mj-lt"/>
              <a:buAutoNum type="arabicPeriod"/>
            </a:pPr>
            <a:r>
              <a:rPr lang="en-US" sz="2100" b="1" dirty="0"/>
              <a:t>OWASP (Open Web Application Security Project) Top 10</a:t>
            </a:r>
            <a:r>
              <a:rPr lang="en-US" sz="2100" dirty="0"/>
              <a:t>: Provides guidelines for securing web applications against the most critical security risks.</a:t>
            </a:r>
          </a:p>
          <a:p>
            <a:pPr>
              <a:buFont typeface="+mj-lt"/>
              <a:buAutoNum type="arabicPeriod"/>
            </a:pPr>
            <a:r>
              <a:rPr lang="en-US" sz="2100" b="1" dirty="0"/>
              <a:t>CIS Controls (Center for Internet Security Controls)</a:t>
            </a:r>
            <a:r>
              <a:rPr lang="en-US" sz="2100" dirty="0"/>
              <a:t>: Offers a set of cybersecurity best practices that mitigate the most common attacks.</a:t>
            </a:r>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B6F35EC7-C63A-A026-2869-7843095ADE9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6402"/>
    </mc:Choice>
    <mc:Fallback>
      <p:transition spd="slow" advTm="564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sz="1400" dirty="0"/>
              <a:t>ISO/IEC 27001:International Organization for Standardization. (n.d.). ISO/IEC 27001: Information security management. Retrieved from </a:t>
            </a:r>
            <a:r>
              <a:rPr lang="en-US" sz="1400" dirty="0">
                <a:hlinkClick r:id="rId6"/>
              </a:rPr>
              <a:t>https://www.iso.org/isoiec-27001-information-security.html</a:t>
            </a:r>
            <a:endParaRPr lang="en-US" sz="1400" dirty="0"/>
          </a:p>
          <a:p>
            <a:pPr marL="228600" lvl="0" indent="-228600" algn="l" rtl="0">
              <a:lnSpc>
                <a:spcPct val="90000"/>
              </a:lnSpc>
              <a:spcBef>
                <a:spcPts val="0"/>
              </a:spcBef>
              <a:spcAft>
                <a:spcPts val="0"/>
              </a:spcAft>
              <a:buClr>
                <a:schemeClr val="lt1"/>
              </a:buClr>
              <a:buSzPts val="2200"/>
              <a:buChar char="•"/>
            </a:pPr>
            <a:r>
              <a:rPr lang="en-US" sz="1400" dirty="0"/>
              <a:t>NIST Cybersecurity </a:t>
            </a:r>
            <a:r>
              <a:rPr lang="en-US" sz="1400" dirty="0" err="1"/>
              <a:t>Framework:National</a:t>
            </a:r>
            <a:r>
              <a:rPr lang="en-US" sz="1400" dirty="0"/>
              <a:t> Institute of Standards and Technology. (n.d.). NIST Cybersecurity Framework. Retrieved from </a:t>
            </a:r>
            <a:r>
              <a:rPr lang="en-US" sz="1400" dirty="0">
                <a:hlinkClick r:id="rId7"/>
              </a:rPr>
              <a:t>https://www.nist.gov/cyberframework</a:t>
            </a:r>
            <a:endParaRPr lang="en-US" sz="1400" dirty="0"/>
          </a:p>
          <a:p>
            <a:pPr marL="228600" lvl="0" indent="-228600" algn="l" rtl="0">
              <a:lnSpc>
                <a:spcPct val="90000"/>
              </a:lnSpc>
              <a:spcBef>
                <a:spcPts val="0"/>
              </a:spcBef>
              <a:spcAft>
                <a:spcPts val="0"/>
              </a:spcAft>
              <a:buClr>
                <a:schemeClr val="lt1"/>
              </a:buClr>
              <a:buSzPts val="2200"/>
              <a:buChar char="•"/>
            </a:pPr>
            <a:r>
              <a:rPr lang="en-US" sz="1400" dirty="0"/>
              <a:t>PCI DSS (Payment Card Industry Data Security Standard):PCI Security Standards Council. (n.d.). PCI Security Standards. Retrieved from </a:t>
            </a:r>
            <a:r>
              <a:rPr lang="en-US" sz="1400" dirty="0">
                <a:hlinkClick r:id="rId8"/>
              </a:rPr>
              <a:t>https://www.pcisecuritystandards.org</a:t>
            </a:r>
            <a:endParaRPr lang="en-US" sz="1400" dirty="0"/>
          </a:p>
          <a:p>
            <a:pPr marL="228600" lvl="0" indent="-228600" algn="l" rtl="0">
              <a:lnSpc>
                <a:spcPct val="90000"/>
              </a:lnSpc>
              <a:spcBef>
                <a:spcPts val="0"/>
              </a:spcBef>
              <a:spcAft>
                <a:spcPts val="0"/>
              </a:spcAft>
              <a:buClr>
                <a:schemeClr val="lt1"/>
              </a:buClr>
              <a:buSzPts val="2200"/>
              <a:buChar char="•"/>
            </a:pPr>
            <a:r>
              <a:rPr lang="en-US" sz="1400" dirty="0"/>
              <a:t>GDPR (General Data Protection Regulation):European Union. (n.d.). General Data Protection Regulation (GDPR). Retrieved from </a:t>
            </a:r>
            <a:r>
              <a:rPr lang="en-US" sz="1400" dirty="0">
                <a:hlinkClick r:id="rId9"/>
              </a:rPr>
              <a:t>https://gdpr.eu</a:t>
            </a:r>
            <a:endParaRPr lang="en-US" sz="1400" dirty="0"/>
          </a:p>
          <a:p>
            <a:pPr marL="228600" lvl="0" indent="-228600" algn="l" rtl="0">
              <a:lnSpc>
                <a:spcPct val="90000"/>
              </a:lnSpc>
              <a:spcBef>
                <a:spcPts val="0"/>
              </a:spcBef>
              <a:spcAft>
                <a:spcPts val="0"/>
              </a:spcAft>
              <a:buClr>
                <a:schemeClr val="lt1"/>
              </a:buClr>
              <a:buSzPts val="2200"/>
              <a:buChar char="•"/>
            </a:pPr>
            <a:r>
              <a:rPr lang="en-US" sz="1400" dirty="0"/>
              <a:t>OWASP (Open Web Application Security Project) Top 10:OWASP. (n.d.). OWASP Top Ten. Retrieved from </a:t>
            </a:r>
            <a:r>
              <a:rPr lang="en-US" sz="1400" dirty="0">
                <a:hlinkClick r:id="rId10"/>
              </a:rPr>
              <a:t>https://owasp.org/www-project-top-ten</a:t>
            </a:r>
            <a:endParaRPr lang="en-US" sz="1400" dirty="0"/>
          </a:p>
          <a:p>
            <a:pPr marL="228600" lvl="0" indent="-228600" algn="l" rtl="0">
              <a:lnSpc>
                <a:spcPct val="90000"/>
              </a:lnSpc>
              <a:spcBef>
                <a:spcPts val="0"/>
              </a:spcBef>
              <a:spcAft>
                <a:spcPts val="0"/>
              </a:spcAft>
              <a:buClr>
                <a:schemeClr val="lt1"/>
              </a:buClr>
              <a:buSzPts val="2200"/>
              <a:buChar char="•"/>
            </a:pPr>
            <a:r>
              <a:rPr lang="en-US" sz="1400" dirty="0"/>
              <a:t>CIS Controls (Center for Internet Security Controls):Center for Internet Security. (n.d.). CIS Controls. Retrieved from https://www.cisecurity.org/controls/</a:t>
            </a:r>
            <a:endParaRPr sz="1400" dirty="0"/>
          </a:p>
        </p:txBody>
      </p:sp>
      <p:pic>
        <p:nvPicPr>
          <p:cNvPr id="239" name="Google Shape;239;p14" descr="Green Pace logo"/>
          <p:cNvPicPr preferRelativeResize="0"/>
          <p:nvPr/>
        </p:nvPicPr>
        <p:blipFill>
          <a:blip r:embed="rId11">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EA15CE66-CA81-CC81-7AAF-7A59F5E65C1C}"/>
              </a:ext>
            </a:extLst>
          </p:cNvPr>
          <p:cNvPicPr>
            <a:picLocks noChangeAspect="1"/>
          </p:cNvPicPr>
          <p:nvPr>
            <a:audioFile r:link="rId3"/>
            <p:extLst>
              <p:ext uri="{DAA4B4D4-6D71-4841-9C94-3DE7FCFB9230}">
                <p14:media xmlns:p14="http://schemas.microsoft.com/office/powerpoint/2010/main" r:embed="rId2"/>
              </p:ext>
            </p:extLst>
          </p:nvPr>
        </p:nvPicPr>
        <p:blipFill>
          <a:blip r:embed="rId12"/>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182"/>
    </mc:Choice>
    <mc:Fallback>
      <p:transition spd="slow" advTm="141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916774" y="268249"/>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106016" y="1143001"/>
            <a:ext cx="11622158" cy="1152938"/>
          </a:xfrm>
          <a:prstGeom prst="rect">
            <a:avLst/>
          </a:prstGeom>
          <a:noFill/>
          <a:ln>
            <a:noFill/>
          </a:ln>
        </p:spPr>
        <p:txBody>
          <a:bodyPr spcFirstLastPara="1" wrap="square" lIns="91425" tIns="45700" rIns="91425" bIns="45700" anchor="t" anchorCtr="0">
            <a:normAutofit fontScale="85000" lnSpcReduction="20000"/>
          </a:bodyPr>
          <a:lstStyle/>
          <a:p>
            <a:pPr marL="114300" indent="0">
              <a:lnSpc>
                <a:spcPct val="220000"/>
              </a:lnSpc>
              <a:buNone/>
            </a:pPr>
            <a:r>
              <a:rPr lang="en-US" sz="1800" dirty="0"/>
              <a:t>Our new security policy emphasizes robust encryption practices and the Triple-A framework (Authentication, Authorization, and Accounting) to enhance our defense-in-depth strategy. </a:t>
            </a:r>
            <a:endParaRPr sz="1800"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1242391" y="2492812"/>
            <a:ext cx="9841683" cy="4138500"/>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C5DA6F21-CB8E-721C-A178-AB1772FACC1C}"/>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8509"/>
    </mc:Choice>
    <mc:Fallback>
      <p:transition spd="slow" advTm="285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0" algn="l" rtl="0">
              <a:lnSpc>
                <a:spcPct val="107916"/>
              </a:lnSpc>
              <a:spcBef>
                <a:spcPts val="0"/>
              </a:spcBef>
              <a:spcAft>
                <a:spcPts val="0"/>
              </a:spcAft>
              <a:buSzPts val="1800"/>
              <a:buNone/>
            </a:pPr>
            <a:r>
              <a:rPr lang="en-US" sz="2000">
                <a:solidFill>
                  <a:srgbClr val="FFFFFF"/>
                </a:solidFill>
              </a:rPr>
              <a:t>[Populate the Threats Matrix table and provide explanations to summarize of all of your security risks.]</a:t>
            </a:r>
            <a:endParaRPr sz="2000"/>
          </a:p>
          <a:p>
            <a:pPr marL="228600" lvl="0" indent="-88900" algn="l" rtl="0">
              <a:lnSpc>
                <a:spcPct val="90000"/>
              </a:lnSpc>
              <a:spcBef>
                <a:spcPts val="1000"/>
              </a:spcBef>
              <a:spcAft>
                <a:spcPts val="0"/>
              </a:spcAft>
              <a:buClr>
                <a:schemeClr val="lt1"/>
              </a:buClr>
              <a:buSzPts val="2200"/>
              <a:buNone/>
            </a:pPr>
            <a:endParaRPr/>
          </a:p>
        </p:txBody>
      </p:sp>
      <p:graphicFrame>
        <p:nvGraphicFramePr>
          <p:cNvPr id="161" name="Google Shape;161;p4" descr="Alt text required"/>
          <p:cNvGraphicFramePr/>
          <p:nvPr>
            <p:extLst>
              <p:ext uri="{D42A27DB-BD31-4B8C-83A1-F6EECF244321}">
                <p14:modId xmlns:p14="http://schemas.microsoft.com/office/powerpoint/2010/main" val="2119805120"/>
              </p:ext>
            </p:extLst>
          </p:nvPr>
        </p:nvGraphicFramePr>
        <p:xfrm>
          <a:off x="3171900" y="2561050"/>
          <a:ext cx="7835225" cy="420618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Threats, could potentially happen.</a:t>
                      </a:r>
                      <a:endParaRPr sz="36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Standard with high Importance</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Standard with low importance</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Threats with low potential to happen</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98084847-3269-4ADA-574E-F192AF4011D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887"/>
    </mc:Choice>
    <mc:Fallback>
      <p:transition spd="slow" advTm="178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1. Validate Input Data </a:t>
            </a:r>
          </a:p>
          <a:p>
            <a:pPr marL="228600" lvl="0" indent="-228600" algn="l" rtl="0">
              <a:lnSpc>
                <a:spcPct val="90000"/>
              </a:lnSpc>
              <a:spcBef>
                <a:spcPts val="0"/>
              </a:spcBef>
              <a:spcAft>
                <a:spcPts val="0"/>
              </a:spcAft>
              <a:buClr>
                <a:schemeClr val="lt1"/>
              </a:buClr>
              <a:buSzPts val="2200"/>
              <a:buChar char="•"/>
            </a:pPr>
            <a:r>
              <a:rPr lang="en-US" dirty="0"/>
              <a:t>2. Heed Compiler Warnings </a:t>
            </a:r>
          </a:p>
          <a:p>
            <a:pPr marL="228600" lvl="0" indent="-228600" algn="l" rtl="0">
              <a:lnSpc>
                <a:spcPct val="90000"/>
              </a:lnSpc>
              <a:spcBef>
                <a:spcPts val="0"/>
              </a:spcBef>
              <a:spcAft>
                <a:spcPts val="0"/>
              </a:spcAft>
              <a:buClr>
                <a:schemeClr val="lt1"/>
              </a:buClr>
              <a:buSzPts val="2200"/>
              <a:buChar char="•"/>
            </a:pPr>
            <a:r>
              <a:rPr lang="en-US" dirty="0"/>
              <a:t>3. Architect and Design for Security Policies. </a:t>
            </a:r>
          </a:p>
          <a:p>
            <a:pPr marL="228600" lvl="0" indent="-228600" algn="l" rtl="0">
              <a:lnSpc>
                <a:spcPct val="90000"/>
              </a:lnSpc>
              <a:spcBef>
                <a:spcPts val="0"/>
              </a:spcBef>
              <a:spcAft>
                <a:spcPts val="0"/>
              </a:spcAft>
              <a:buClr>
                <a:schemeClr val="lt1"/>
              </a:buClr>
              <a:buSzPts val="2200"/>
              <a:buChar char="•"/>
            </a:pPr>
            <a:r>
              <a:rPr lang="en-US" dirty="0"/>
              <a:t>4. Keep it Simple </a:t>
            </a:r>
          </a:p>
          <a:p>
            <a:pPr marL="228600" lvl="0" indent="-228600" algn="l" rtl="0">
              <a:lnSpc>
                <a:spcPct val="90000"/>
              </a:lnSpc>
              <a:spcBef>
                <a:spcPts val="0"/>
              </a:spcBef>
              <a:spcAft>
                <a:spcPts val="0"/>
              </a:spcAft>
              <a:buClr>
                <a:schemeClr val="lt1"/>
              </a:buClr>
              <a:buSzPts val="2200"/>
              <a:buChar char="•"/>
            </a:pPr>
            <a:r>
              <a:rPr lang="en-US" dirty="0"/>
              <a:t>5. Default Deny </a:t>
            </a:r>
          </a:p>
          <a:p>
            <a:pPr marL="228600" lvl="0" indent="-228600" algn="l" rtl="0">
              <a:lnSpc>
                <a:spcPct val="90000"/>
              </a:lnSpc>
              <a:spcBef>
                <a:spcPts val="0"/>
              </a:spcBef>
              <a:spcAft>
                <a:spcPts val="0"/>
              </a:spcAft>
              <a:buClr>
                <a:schemeClr val="lt1"/>
              </a:buClr>
              <a:buSzPts val="2200"/>
              <a:buChar char="•"/>
            </a:pPr>
            <a:r>
              <a:rPr lang="en-US" dirty="0"/>
              <a:t>6. Adhere to the Principle of Least Privilege </a:t>
            </a:r>
          </a:p>
          <a:p>
            <a:pPr marL="228600" lvl="0" indent="-228600" algn="l" rtl="0">
              <a:lnSpc>
                <a:spcPct val="90000"/>
              </a:lnSpc>
              <a:spcBef>
                <a:spcPts val="0"/>
              </a:spcBef>
              <a:spcAft>
                <a:spcPts val="0"/>
              </a:spcAft>
              <a:buClr>
                <a:schemeClr val="lt1"/>
              </a:buClr>
              <a:buSzPts val="2200"/>
              <a:buChar char="•"/>
            </a:pPr>
            <a:r>
              <a:rPr lang="en-US" dirty="0"/>
              <a:t>7. Sanitize Data Sent to Other Systems </a:t>
            </a:r>
          </a:p>
          <a:p>
            <a:pPr marL="228600" lvl="0" indent="-228600" algn="l" rtl="0">
              <a:lnSpc>
                <a:spcPct val="90000"/>
              </a:lnSpc>
              <a:spcBef>
                <a:spcPts val="0"/>
              </a:spcBef>
              <a:spcAft>
                <a:spcPts val="0"/>
              </a:spcAft>
              <a:buClr>
                <a:schemeClr val="lt1"/>
              </a:buClr>
              <a:buSzPts val="2200"/>
              <a:buChar char="•"/>
            </a:pPr>
            <a:r>
              <a:rPr lang="en-US" dirty="0"/>
              <a:t>8. Practice Defense in Depth </a:t>
            </a:r>
          </a:p>
          <a:p>
            <a:pPr marL="228600" lvl="0" indent="-228600" algn="l" rtl="0">
              <a:lnSpc>
                <a:spcPct val="90000"/>
              </a:lnSpc>
              <a:spcBef>
                <a:spcPts val="0"/>
              </a:spcBef>
              <a:spcAft>
                <a:spcPts val="0"/>
              </a:spcAft>
              <a:buClr>
                <a:schemeClr val="lt1"/>
              </a:buClr>
              <a:buSzPts val="2200"/>
              <a:buChar char="•"/>
            </a:pPr>
            <a:r>
              <a:rPr lang="en-US" dirty="0"/>
              <a:t>9. Use Effective Quality Assurance Techniques </a:t>
            </a:r>
          </a:p>
          <a:p>
            <a:pPr marL="228600" lvl="0" indent="-228600" algn="l" rtl="0">
              <a:lnSpc>
                <a:spcPct val="90000"/>
              </a:lnSpc>
              <a:spcBef>
                <a:spcPts val="0"/>
              </a:spcBef>
              <a:spcAft>
                <a:spcPts val="0"/>
              </a:spcAft>
              <a:buClr>
                <a:schemeClr val="lt1"/>
              </a:buClr>
              <a:buSzPts val="2200"/>
              <a:buChar char="•"/>
            </a:pPr>
            <a:r>
              <a:rPr lang="en-US" dirty="0"/>
              <a:t>10. Adopt a Secure Coding Standard</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E0A20835-147C-422D-873B-DCA34A02D03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4906"/>
    </mc:Choice>
    <mc:Fallback>
      <p:transition spd="slow" advTm="249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6182139" cy="4024125"/>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150000"/>
              </a:lnSpc>
              <a:spcBef>
                <a:spcPts val="0"/>
              </a:spcBef>
              <a:spcAft>
                <a:spcPts val="0"/>
              </a:spcAft>
              <a:buClr>
                <a:schemeClr val="lt1"/>
              </a:buClr>
              <a:buSzPts val="2000"/>
              <a:buChar char="•"/>
            </a:pPr>
            <a:r>
              <a:rPr lang="en-US" sz="1400" dirty="0"/>
              <a:t>FIO30-C: Medium severity, moderate likelihood, low remediation cost.</a:t>
            </a:r>
          </a:p>
          <a:p>
            <a:pPr marL="228600" lvl="0" indent="-228600" algn="l" rtl="0">
              <a:lnSpc>
                <a:spcPct val="150000"/>
              </a:lnSpc>
              <a:spcBef>
                <a:spcPts val="0"/>
              </a:spcBef>
              <a:spcAft>
                <a:spcPts val="0"/>
              </a:spcAft>
              <a:buClr>
                <a:schemeClr val="lt1"/>
              </a:buClr>
              <a:buSzPts val="2000"/>
              <a:buChar char="•"/>
            </a:pPr>
            <a:r>
              <a:rPr lang="en-US" sz="1400" dirty="0"/>
              <a:t>MEM34-C: High severity, moderate likelihood, medium remediation cost.</a:t>
            </a:r>
          </a:p>
          <a:p>
            <a:pPr marL="228600" lvl="0" indent="-228600" algn="l" rtl="0">
              <a:lnSpc>
                <a:spcPct val="150000"/>
              </a:lnSpc>
              <a:spcBef>
                <a:spcPts val="0"/>
              </a:spcBef>
              <a:spcAft>
                <a:spcPts val="0"/>
              </a:spcAft>
              <a:buClr>
                <a:schemeClr val="lt1"/>
              </a:buClr>
              <a:buSzPts val="2000"/>
              <a:buChar char="•"/>
            </a:pPr>
            <a:r>
              <a:rPr lang="en-US" sz="1400" dirty="0"/>
              <a:t>MSC12-C: High severity, moderate likelihood, medium remediation cost.</a:t>
            </a:r>
          </a:p>
          <a:p>
            <a:pPr marL="228600" lvl="0" indent="-228600" algn="l" rtl="0">
              <a:lnSpc>
                <a:spcPct val="150000"/>
              </a:lnSpc>
              <a:spcBef>
                <a:spcPts val="0"/>
              </a:spcBef>
              <a:spcAft>
                <a:spcPts val="0"/>
              </a:spcAft>
              <a:buClr>
                <a:schemeClr val="lt1"/>
              </a:buClr>
              <a:buSzPts val="2000"/>
              <a:buChar char="•"/>
            </a:pPr>
            <a:r>
              <a:rPr lang="en-US" sz="1400" dirty="0"/>
              <a:t>ERR55-CPP: High severity, moderate likelihood, medium remediation cost.</a:t>
            </a:r>
          </a:p>
          <a:p>
            <a:pPr marL="228600" lvl="0" indent="-228600" algn="l" rtl="0">
              <a:lnSpc>
                <a:spcPct val="150000"/>
              </a:lnSpc>
              <a:spcBef>
                <a:spcPts val="0"/>
              </a:spcBef>
              <a:spcAft>
                <a:spcPts val="0"/>
              </a:spcAft>
              <a:buClr>
                <a:schemeClr val="lt1"/>
              </a:buClr>
              <a:buSzPts val="2000"/>
              <a:buChar char="•"/>
            </a:pPr>
            <a:r>
              <a:rPr lang="en-US" sz="1400" dirty="0"/>
              <a:t>DCL03-CPP: High severity, moderate likelihood, medium remediation cost.</a:t>
            </a:r>
          </a:p>
          <a:p>
            <a:pPr marL="228600" lvl="0" indent="-228600" algn="l" rtl="0">
              <a:lnSpc>
                <a:spcPct val="150000"/>
              </a:lnSpc>
              <a:spcBef>
                <a:spcPts val="0"/>
              </a:spcBef>
              <a:spcAft>
                <a:spcPts val="0"/>
              </a:spcAft>
              <a:buClr>
                <a:schemeClr val="lt1"/>
              </a:buClr>
              <a:buSzPts val="2000"/>
              <a:buChar char="•"/>
            </a:pPr>
            <a:r>
              <a:rPr lang="en-US" sz="1400" dirty="0"/>
              <a:t>MEM31-C: High severity, moderate likelihood, medium remediation cost.</a:t>
            </a:r>
          </a:p>
          <a:p>
            <a:pPr marL="228600" lvl="0" indent="-228600" algn="l" rtl="0">
              <a:lnSpc>
                <a:spcPct val="150000"/>
              </a:lnSpc>
              <a:spcBef>
                <a:spcPts val="0"/>
              </a:spcBef>
              <a:spcAft>
                <a:spcPts val="0"/>
              </a:spcAft>
              <a:buClr>
                <a:schemeClr val="lt1"/>
              </a:buClr>
              <a:buSzPts val="2000"/>
              <a:buChar char="•"/>
            </a:pPr>
            <a:r>
              <a:rPr lang="en-US" sz="1400" dirty="0"/>
              <a:t>CON50-CPP: High severity, moderate likelihood, medium remediation cost.</a:t>
            </a:r>
          </a:p>
          <a:p>
            <a:pPr marL="228600" lvl="0" indent="-228600" algn="l" rtl="0">
              <a:lnSpc>
                <a:spcPct val="150000"/>
              </a:lnSpc>
              <a:spcBef>
                <a:spcPts val="0"/>
              </a:spcBef>
              <a:spcAft>
                <a:spcPts val="0"/>
              </a:spcAft>
              <a:buClr>
                <a:schemeClr val="lt1"/>
              </a:buClr>
              <a:buSzPts val="2000"/>
              <a:buChar char="•"/>
            </a:pPr>
            <a:r>
              <a:rPr lang="en-US" sz="1400" dirty="0"/>
              <a:t>STD-001-CPP: High severity, unlikely likelihood, medium remediation cost.</a:t>
            </a:r>
          </a:p>
          <a:p>
            <a:pPr marL="228600" lvl="0" indent="-228600" algn="l" rtl="0">
              <a:lnSpc>
                <a:spcPct val="150000"/>
              </a:lnSpc>
              <a:spcBef>
                <a:spcPts val="0"/>
              </a:spcBef>
              <a:spcAft>
                <a:spcPts val="0"/>
              </a:spcAft>
              <a:buClr>
                <a:schemeClr val="lt1"/>
              </a:buClr>
              <a:buSzPts val="2000"/>
              <a:buChar char="•"/>
            </a:pPr>
            <a:r>
              <a:rPr lang="en-US" sz="1400" dirty="0"/>
              <a:t>STD-ERR34-C: High severity, unlikely likelihood, medium remediation cost.</a:t>
            </a:r>
          </a:p>
          <a:p>
            <a:pPr marL="228600" lvl="0" indent="-228600" algn="l" rtl="0">
              <a:lnSpc>
                <a:spcPct val="150000"/>
              </a:lnSpc>
              <a:spcBef>
                <a:spcPts val="0"/>
              </a:spcBef>
              <a:spcAft>
                <a:spcPts val="0"/>
              </a:spcAft>
              <a:buClr>
                <a:schemeClr val="lt1"/>
              </a:buClr>
              <a:buSzPts val="2000"/>
              <a:buChar char="•"/>
            </a:pPr>
            <a:r>
              <a:rPr lang="en-US" sz="1400" dirty="0"/>
              <a:t>STD-STR51-CPP: High severity, unlikely likelihood, medium remediation cost.</a:t>
            </a:r>
            <a:endParaRPr sz="1400"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3" name="TextBox 2">
            <a:extLst>
              <a:ext uri="{FF2B5EF4-FFF2-40B4-BE49-F238E27FC236}">
                <a16:creationId xmlns:a16="http://schemas.microsoft.com/office/drawing/2014/main" id="{FC5DDCFB-377D-D402-2DB1-3C51C93835B1}"/>
              </a:ext>
            </a:extLst>
          </p:cNvPr>
          <p:cNvSpPr txBox="1"/>
          <p:nvPr/>
        </p:nvSpPr>
        <p:spPr>
          <a:xfrm>
            <a:off x="6867939" y="2355574"/>
            <a:ext cx="4740965" cy="2299925"/>
          </a:xfrm>
          <a:prstGeom prst="rect">
            <a:avLst/>
          </a:prstGeom>
          <a:noFill/>
        </p:spPr>
        <p:txBody>
          <a:bodyPr wrap="square" rtlCol="0">
            <a:spAutoFit/>
          </a:bodyPr>
          <a:lstStyle/>
          <a:p>
            <a:pPr>
              <a:lnSpc>
                <a:spcPct val="140000"/>
              </a:lnSpc>
              <a:buClr>
                <a:schemeClr val="lt1"/>
              </a:buClr>
              <a:buSzPts val="2000"/>
            </a:pPr>
            <a:r>
              <a:rPr lang="en-US" sz="1300" dirty="0">
                <a:solidFill>
                  <a:schemeClr val="lt1"/>
                </a:solidFill>
                <a:latin typeface="Century Gothic"/>
                <a:sym typeface="Century Gothic"/>
              </a:rPr>
              <a:t>To prioritize these coding standards effectively, consider their severity, how likely they are to be violated, and the cost to fix issues. Focus on standards that have high severity and moderate likelihood, as these pose significant risks. Start with those that are easier and less costly to fix while addressing the most critical risks first. This approach ensures that you improve code quality and minimize vulnerabilities efficiently.</a:t>
            </a:r>
          </a:p>
        </p:txBody>
      </p:sp>
      <p:pic>
        <p:nvPicPr>
          <p:cNvPr id="4" name="Audio 3">
            <a:hlinkClick r:id="" action="ppaction://media"/>
            <a:extLst>
              <a:ext uri="{FF2B5EF4-FFF2-40B4-BE49-F238E27FC236}">
                <a16:creationId xmlns:a16="http://schemas.microsoft.com/office/drawing/2014/main" id="{91F2CEEE-AAC6-F1D9-2D35-9B0AEA65966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7936"/>
    </mc:Choice>
    <mc:Fallback>
      <p:transition spd="slow" advTm="27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lt1"/>
              </a:buClr>
              <a:buSzPts val="1600"/>
              <a:buNone/>
            </a:pPr>
            <a:r>
              <a:rPr lang="en-US" sz="1600" dirty="0"/>
              <a:t>Encryption is a crucial security measure applied across different states of data:</a:t>
            </a:r>
          </a:p>
          <a:p>
            <a:pPr marL="0" lvl="0" indent="0" algn="l" rtl="0">
              <a:lnSpc>
                <a:spcPct val="90000"/>
              </a:lnSpc>
              <a:spcBef>
                <a:spcPts val="1000"/>
              </a:spcBef>
              <a:spcAft>
                <a:spcPts val="0"/>
              </a:spcAft>
              <a:buClr>
                <a:schemeClr val="lt1"/>
              </a:buClr>
              <a:buSzPts val="1600"/>
              <a:buNone/>
            </a:pPr>
            <a:r>
              <a:rPr lang="en-US" sz="1600" dirty="0"/>
              <a:t>Encryption at rest ensures data stored in databases, files, or backups is encrypted when not actively used, thwarting unauthorized access due to theft or breaches. This policy secures sensitive data to comply with regulations and prevent data breaches.</a:t>
            </a:r>
          </a:p>
          <a:p>
            <a:pPr marL="0" lvl="0" indent="0" algn="l" rtl="0">
              <a:lnSpc>
                <a:spcPct val="90000"/>
              </a:lnSpc>
              <a:spcBef>
                <a:spcPts val="1000"/>
              </a:spcBef>
              <a:spcAft>
                <a:spcPts val="0"/>
              </a:spcAft>
              <a:buClr>
                <a:schemeClr val="lt1"/>
              </a:buClr>
              <a:buSzPts val="1600"/>
              <a:buNone/>
            </a:pPr>
            <a:r>
              <a:rPr lang="en-US" sz="1600" dirty="0"/>
              <a:t>Encryption in flight safeguards data during transmission over networks, using protocols like HTTPS and VPNs to prevent interception. This policy maintains data integrity and confidentiality across systems and networks, thwarting eavesdropping and attacks.</a:t>
            </a:r>
          </a:p>
          <a:p>
            <a:pPr marL="0" lvl="0" indent="0" algn="l" rtl="0">
              <a:lnSpc>
                <a:spcPct val="90000"/>
              </a:lnSpc>
              <a:spcBef>
                <a:spcPts val="1000"/>
              </a:spcBef>
              <a:spcAft>
                <a:spcPts val="0"/>
              </a:spcAft>
              <a:buClr>
                <a:schemeClr val="lt1"/>
              </a:buClr>
              <a:buSzPts val="1600"/>
              <a:buNone/>
            </a:pPr>
            <a:r>
              <a:rPr lang="en-US" sz="1600" dirty="0"/>
              <a:t>Encryption in use protects data actively being processed or accessed, securing it from unauthorized exposure or access. Applied through mechanisms like memory encryption and application-level encryption, this policy prevents data leakage and unauthorized access during manipulation.</a:t>
            </a: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F81C38D7-3AD5-6FEB-C60E-7F89DB2FF72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4078"/>
    </mc:Choice>
    <mc:Fallback>
      <p:transition spd="slow" advTm="54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1568394"/>
            <a:ext cx="10820400" cy="4024125"/>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lt1"/>
              </a:buClr>
              <a:buSzPts val="2400"/>
              <a:buNone/>
            </a:pPr>
            <a:r>
              <a:rPr lang="en-US" sz="1400" dirty="0"/>
              <a:t>The Triple-A Framework encompasses three essential components for secure access management:</a:t>
            </a:r>
          </a:p>
          <a:p>
            <a:pPr marL="228600" lvl="0" indent="-228600" algn="l" rtl="0">
              <a:lnSpc>
                <a:spcPct val="150000"/>
              </a:lnSpc>
              <a:spcBef>
                <a:spcPts val="0"/>
              </a:spcBef>
              <a:spcAft>
                <a:spcPts val="0"/>
              </a:spcAft>
              <a:buClr>
                <a:schemeClr val="lt1"/>
              </a:buClr>
              <a:buSzPts val="2400"/>
              <a:buChar char="•"/>
            </a:pPr>
            <a:r>
              <a:rPr lang="en-US" sz="1400" dirty="0"/>
              <a:t>Authentication verifies the identity of users or systems attempting to access resources, employing methods like passwords, biometrics, or multi-factor authentication (MFA). This policy applies universally to secure systems and applications, preventing unauthorized access and identity theft, thereby ensuring compliance with security standards and protecting sensitive information.</a:t>
            </a:r>
          </a:p>
          <a:p>
            <a:pPr marL="228600" lvl="0" indent="-228600" algn="l" rtl="0">
              <a:lnSpc>
                <a:spcPct val="150000"/>
              </a:lnSpc>
              <a:spcBef>
                <a:spcPts val="0"/>
              </a:spcBef>
              <a:spcAft>
                <a:spcPts val="0"/>
              </a:spcAft>
              <a:buClr>
                <a:schemeClr val="lt1"/>
              </a:buClr>
              <a:buSzPts val="2400"/>
              <a:buChar char="•"/>
            </a:pPr>
            <a:r>
              <a:rPr lang="en-US" sz="1400" dirty="0"/>
              <a:t>Authorization determines the actions and privileges granted to authenticated users based on their roles, managed through access control lists (ACLs), role-based access control (RBAC), and policy-based controls. It enforces the principle of least privilege, limiting access to resources necessary for users' roles, preventing unauthorized activities, and safeguarding sensitive data from unauthorized modification or deletion.</a:t>
            </a:r>
          </a:p>
          <a:p>
            <a:pPr marL="228600" lvl="0" indent="-228600" algn="l" rtl="0">
              <a:lnSpc>
                <a:spcPct val="150000"/>
              </a:lnSpc>
              <a:spcBef>
                <a:spcPts val="0"/>
              </a:spcBef>
              <a:spcAft>
                <a:spcPts val="0"/>
              </a:spcAft>
              <a:buClr>
                <a:schemeClr val="lt1"/>
              </a:buClr>
              <a:buSzPts val="2400"/>
              <a:buChar char="•"/>
            </a:pPr>
            <a:r>
              <a:rPr lang="en-US" sz="1400" dirty="0"/>
              <a:t>Accounting involves monitoring and logging user activities, system changes, and access to sensitive data for accountability and forensic purposes. Implemented through logging mechanisms, audit trails, and SIEM systems, this policy is crucial for detecting security incidents, supporting forensic investigations, and ensuring compliance with regulatory requirements. It enhances transparency in system operations, enabling organizations to effectively track and analyze security events.</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261A58F0-6C14-5A0E-AA46-1F1D7D8FEE5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2878"/>
    </mc:Choice>
    <mc:Fallback>
      <p:transition spd="slow" advTm="82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icture 1" descr="A screenshot of a computer program&#10;&#10;Description automatically generated">
            <a:extLst>
              <a:ext uri="{FF2B5EF4-FFF2-40B4-BE49-F238E27FC236}">
                <a16:creationId xmlns:a16="http://schemas.microsoft.com/office/drawing/2014/main" id="{728ABE9C-AA12-3D99-1DE7-C3964D8E32BB}"/>
              </a:ext>
            </a:extLst>
          </p:cNvPr>
          <p:cNvPicPr>
            <a:picLocks noChangeAspect="1"/>
          </p:cNvPicPr>
          <p:nvPr/>
        </p:nvPicPr>
        <p:blipFill>
          <a:blip r:embed="rId7"/>
          <a:stretch>
            <a:fillRect/>
          </a:stretch>
        </p:blipFill>
        <p:spPr>
          <a:xfrm>
            <a:off x="2189922" y="1990939"/>
            <a:ext cx="7649574" cy="4024199"/>
          </a:xfrm>
          <a:prstGeom prst="rect">
            <a:avLst/>
          </a:prstGeom>
        </p:spPr>
      </p:pic>
      <p:pic>
        <p:nvPicPr>
          <p:cNvPr id="4" name="Audio 3">
            <a:hlinkClick r:id="" action="ppaction://media"/>
            <a:extLst>
              <a:ext uri="{FF2B5EF4-FFF2-40B4-BE49-F238E27FC236}">
                <a16:creationId xmlns:a16="http://schemas.microsoft.com/office/drawing/2014/main" id="{1555B96C-0BDC-CD4D-906C-296AEB6F62E5}"/>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796"/>
    </mc:Choice>
    <mc:Fallback>
      <p:transition spd="slow" advTm="57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6BA0AF89-8DFE-FF7F-FC01-6528EBC7229A}"/>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222"/>
    </mc:Choice>
    <mc:Fallback>
      <p:transition spd="slow" advTm="202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2823</TotalTime>
  <Words>1365</Words>
  <Application>Microsoft Office PowerPoint</Application>
  <PresentationFormat>Widescreen</PresentationFormat>
  <Paragraphs>73</Paragraphs>
  <Slides>14</Slides>
  <Notes>14</Notes>
  <HiddenSlides>0</HiddenSlides>
  <MMClips>14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Century Gothic</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Torres, Jorge</cp:lastModifiedBy>
  <cp:revision>7</cp:revision>
  <dcterms:created xsi:type="dcterms:W3CDTF">2020-08-19T17:59:24Z</dcterms:created>
  <dcterms:modified xsi:type="dcterms:W3CDTF">2024-06-28T17:00:42Z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